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2" r:id="rId1"/>
  </p:sldMasterIdLst>
  <p:notesMasterIdLst>
    <p:notesMasterId r:id="rId37"/>
  </p:notesMasterIdLst>
  <p:sldIdLst>
    <p:sldId id="256" r:id="rId2"/>
    <p:sldId id="257" r:id="rId3"/>
    <p:sldId id="292" r:id="rId4"/>
    <p:sldId id="258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9" r:id="rId13"/>
    <p:sldId id="264" r:id="rId14"/>
    <p:sldId id="266" r:id="rId15"/>
    <p:sldId id="267" r:id="rId16"/>
    <p:sldId id="293" r:id="rId17"/>
    <p:sldId id="277" r:id="rId18"/>
    <p:sldId id="278" r:id="rId19"/>
    <p:sldId id="294" r:id="rId20"/>
    <p:sldId id="268" r:id="rId21"/>
    <p:sldId id="279" r:id="rId22"/>
    <p:sldId id="280" r:id="rId23"/>
    <p:sldId id="281" r:id="rId24"/>
    <p:sldId id="288" r:id="rId25"/>
    <p:sldId id="287" r:id="rId26"/>
    <p:sldId id="270" r:id="rId27"/>
    <p:sldId id="271" r:id="rId28"/>
    <p:sldId id="272" r:id="rId29"/>
    <p:sldId id="273" r:id="rId30"/>
    <p:sldId id="282" r:id="rId31"/>
    <p:sldId id="283" r:id="rId32"/>
    <p:sldId id="290" r:id="rId33"/>
    <p:sldId id="284" r:id="rId34"/>
    <p:sldId id="285" r:id="rId35"/>
    <p:sldId id="286" r:id="rId36"/>
  </p:sldIdLst>
  <p:sldSz cx="9144000" cy="5143500" type="screen16x9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8E27CB-F82E-466D-8A2E-B09D251545A7}" type="datetimeFigureOut">
              <a:rPr lang="ar-IQ" smtClean="0"/>
              <a:t>24/09/1443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E12A85-5935-4559-B842-2DC2145EC2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439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12A85-5935-4559-B842-2DC2145EC217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778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D52B-76D7-4AAE-8081-16CD9ECAA09E}" type="datetimeFigureOut">
              <a:rPr lang="ar-IQ" smtClean="0"/>
              <a:t>24/09/1443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D52B-76D7-4AAE-8081-16CD9ECAA09E}" type="datetimeFigureOut">
              <a:rPr lang="ar-IQ" smtClean="0"/>
              <a:t>24/09/1443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April 25, 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F3EE40-F7DD-437B-9869-BAA28CC3AC3D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11510"/>
            <a:ext cx="8229600" cy="2016224"/>
          </a:xfrm>
        </p:spPr>
        <p:txBody>
          <a:bodyPr>
            <a:normAutofit fontScale="90000"/>
          </a:bodyPr>
          <a:lstStyle/>
          <a:p>
            <a:pPr marL="12700" lvl="0">
              <a:spcBef>
                <a:spcPts val="95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ECG Diagnosis and using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pc="-5" dirty="0" smtClean="0">
                <a:solidFill>
                  <a:srgbClr val="00FF00"/>
                </a:solidFill>
                <a:ea typeface="+mn-ea"/>
                <a:cs typeface="Arial"/>
              </a:rPr>
              <a:t>E</a:t>
            </a:r>
            <a:r>
              <a:rPr lang="en-US" sz="4400" b="1" spc="-5" dirty="0" smtClean="0">
                <a:solidFill>
                  <a:srgbClr val="CCECFF"/>
                </a:solidFill>
                <a:ea typeface="+mn-ea"/>
                <a:cs typeface="Arial"/>
              </a:rPr>
              <a:t>lectro</a:t>
            </a:r>
            <a:r>
              <a:rPr lang="ar-IQ" sz="4400" b="1" spc="-5" dirty="0" smtClean="0">
                <a:solidFill>
                  <a:srgbClr val="CCECFF"/>
                </a:solidFill>
                <a:ea typeface="+mn-ea"/>
                <a:cs typeface="Arial"/>
              </a:rPr>
              <a:t> </a:t>
            </a:r>
            <a:r>
              <a:rPr lang="en-US" sz="4400" b="1" spc="-5" dirty="0" smtClean="0">
                <a:solidFill>
                  <a:srgbClr val="00FF00"/>
                </a:solidFill>
                <a:ea typeface="+mn-ea"/>
                <a:cs typeface="Arial"/>
              </a:rPr>
              <a:t>C</a:t>
            </a:r>
            <a:r>
              <a:rPr lang="en-US" sz="4400" b="1" spc="-5" dirty="0" smtClean="0">
                <a:solidFill>
                  <a:srgbClr val="CCECFF"/>
                </a:solidFill>
                <a:ea typeface="+mn-ea"/>
                <a:cs typeface="Arial"/>
              </a:rPr>
              <a:t>ardio</a:t>
            </a:r>
            <a:r>
              <a:rPr lang="ar-IQ" sz="4400" b="1" spc="-5" dirty="0" smtClean="0">
                <a:solidFill>
                  <a:srgbClr val="CCECFF"/>
                </a:solidFill>
                <a:ea typeface="+mn-ea"/>
                <a:cs typeface="Arial"/>
              </a:rPr>
              <a:t> </a:t>
            </a:r>
            <a:r>
              <a:rPr lang="en-US" sz="4400" b="1" spc="-5" dirty="0" smtClean="0">
                <a:solidFill>
                  <a:srgbClr val="00FF00"/>
                </a:solidFill>
                <a:ea typeface="+mn-ea"/>
                <a:cs typeface="Arial"/>
              </a:rPr>
              <a:t>G</a:t>
            </a:r>
            <a:r>
              <a:rPr lang="en-US" sz="4400" b="1" spc="-5" dirty="0" smtClean="0">
                <a:solidFill>
                  <a:srgbClr val="CCECFF"/>
                </a:solidFill>
                <a:ea typeface="+mn-ea"/>
                <a:cs typeface="Arial"/>
              </a:rPr>
              <a:t>raphy</a:t>
            </a:r>
            <a:r>
              <a:rPr lang="en-US" sz="4400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en-US" sz="4400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3291830"/>
            <a:ext cx="7315200" cy="10744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A.L</a:t>
            </a:r>
            <a:r>
              <a:rPr lang="en-US" sz="3200" b="1" dirty="0" smtClean="0">
                <a:solidFill>
                  <a:srgbClr val="FFC000"/>
                </a:solidFill>
              </a:rPr>
              <a:t>.</a:t>
            </a:r>
            <a:r>
              <a:rPr lang="en-US" sz="3200" b="1" dirty="0" smtClean="0"/>
              <a:t> Maher Abdul Ameer Atiyah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229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7250"/>
          </a:xfrm>
        </p:spPr>
        <p:txBody>
          <a:bodyPr/>
          <a:lstStyle/>
          <a:p>
            <a:r>
              <a:rPr lang="en-US" dirty="0" smtClean="0"/>
              <a:t>ECG Paper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algn="l"/>
            <a:r>
              <a:rPr lang="en-US" dirty="0" smtClean="0"/>
              <a:t>• vertically the small square represent the amount of electrical potential.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• One small sqr represent the potential of 0.1 mv.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• 10 small squares represent the potential of 1 mv.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36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429"/>
            <a:ext cx="8229600" cy="857250"/>
          </a:xfrm>
        </p:spPr>
        <p:txBody>
          <a:bodyPr/>
          <a:lstStyle/>
          <a:p>
            <a:r>
              <a:rPr lang="en-US" dirty="0" smtClean="0"/>
              <a:t>ECG Leads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algn="l"/>
            <a:r>
              <a:rPr lang="en-US" dirty="0" smtClean="0"/>
              <a:t>• leads are electrodes which record the electrical potential of heart at different sites.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• There are 12 ECG leads :</a:t>
            </a:r>
          </a:p>
          <a:p>
            <a:pPr algn="l"/>
            <a:r>
              <a:rPr lang="en-US" dirty="0" smtClean="0"/>
              <a:t>a) 3 bipolar limb leads.</a:t>
            </a:r>
          </a:p>
          <a:p>
            <a:pPr algn="l"/>
            <a:r>
              <a:rPr lang="en-US" dirty="0" smtClean="0"/>
              <a:t>b) 3 augmented limb leads.(unipolar). </a:t>
            </a:r>
          </a:p>
          <a:p>
            <a:pPr algn="l"/>
            <a:r>
              <a:rPr lang="en-US" dirty="0" smtClean="0"/>
              <a:t>c) 6 chest leads.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06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60489"/>
          </a:xfrm>
        </p:spPr>
      </p:pic>
    </p:spTree>
    <p:extLst>
      <p:ext uri="{BB962C8B-B14F-4D97-AF65-F5344CB8AC3E}">
        <p14:creationId xmlns:p14="http://schemas.microsoft.com/office/powerpoint/2010/main" val="24368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93"/>
            <a:ext cx="7992888" cy="857250"/>
          </a:xfrm>
        </p:spPr>
        <p:txBody>
          <a:bodyPr/>
          <a:lstStyle/>
          <a:p>
            <a:r>
              <a:rPr lang="en-US" dirty="0"/>
              <a:t>Leads and what they tell you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9662"/>
            <a:ext cx="7315200" cy="2654645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Limb leads</a:t>
            </a:r>
          </a:p>
          <a:p>
            <a:pPr marL="45720" indent="0">
              <a:buNone/>
            </a:pPr>
            <a:r>
              <a:rPr lang="en-US" dirty="0"/>
              <a:t>Limb leads look at the heart in the coronal  plane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err="1"/>
              <a:t>aVL</a:t>
            </a:r>
            <a:r>
              <a:rPr lang="en-US" dirty="0"/>
              <a:t>, I and II = lateral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II, III and </a:t>
            </a:r>
            <a:r>
              <a:rPr lang="en-US" dirty="0" err="1"/>
              <a:t>aVF</a:t>
            </a:r>
            <a:r>
              <a:rPr lang="en-US" dirty="0"/>
              <a:t> = inferior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aVR</a:t>
            </a:r>
            <a:r>
              <a:rPr lang="en-US" dirty="0"/>
              <a:t> = right side of the heart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94"/>
            <a:ext cx="8301608" cy="94973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en-US" dirty="0"/>
              <a:t>Leads and what they tell you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03598"/>
            <a:ext cx="8568952" cy="3939902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dirty="0"/>
              <a:t>Each lead can be thought of as ‘looking at’ an area  of myocardium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Chest leads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V1 to V6 ‘look’ at the heart on the transverse plain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V1 and V2 look at the anterior of the heart and R  ventricle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V3 and V4 = anterior and </a:t>
            </a:r>
            <a:r>
              <a:rPr lang="en-US" dirty="0" err="1"/>
              <a:t>septal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V5 and V6 = lateral and left ventricle</a:t>
            </a:r>
          </a:p>
        </p:txBody>
      </p:sp>
    </p:spTree>
    <p:extLst>
      <p:ext uri="{BB962C8B-B14F-4D97-AF65-F5344CB8AC3E}">
        <p14:creationId xmlns:p14="http://schemas.microsoft.com/office/powerpoint/2010/main" val="11462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"/>
            <a:ext cx="9144000" cy="5013816"/>
          </a:xfrm>
        </p:spPr>
      </p:pic>
      <p:sp>
        <p:nvSpPr>
          <p:cNvPr id="3" name="Oval 2"/>
          <p:cNvSpPr/>
          <p:nvPr/>
        </p:nvSpPr>
        <p:spPr>
          <a:xfrm>
            <a:off x="2051720" y="2236218"/>
            <a:ext cx="212248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83768" y="1294068"/>
            <a:ext cx="216024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75656" y="2236218"/>
            <a:ext cx="216024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59764" y="1294068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7534"/>
            <a:ext cx="741682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5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2" y="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the components represent?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9612"/>
            <a:ext cx="9144000" cy="3813888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algn="l"/>
            <a:r>
              <a:rPr lang="en-US" sz="2800" dirty="0" smtClean="0"/>
              <a:t>PQRST </a:t>
            </a:r>
            <a:r>
              <a:rPr lang="en-US" sz="2800" dirty="0"/>
              <a:t>= One EKG complex = One Cardiac </a:t>
            </a:r>
            <a:r>
              <a:rPr lang="en-US" sz="2800" dirty="0" smtClean="0"/>
              <a:t>Cycle </a:t>
            </a:r>
            <a:endParaRPr lang="en-US" sz="2800" dirty="0"/>
          </a:p>
          <a:p>
            <a:pPr algn="l"/>
            <a:r>
              <a:rPr lang="en-US" sz="2400" dirty="0"/>
              <a:t>Total Duration of a Cardiac Cycle = </a:t>
            </a:r>
            <a:r>
              <a:rPr lang="en-US" sz="2400" dirty="0" smtClean="0">
                <a:solidFill>
                  <a:srgbClr val="FF0000"/>
                </a:solidFill>
              </a:rPr>
              <a:t>0.8</a:t>
            </a:r>
            <a:r>
              <a:rPr lang="en-US" sz="2400" dirty="0" smtClean="0"/>
              <a:t> seconds (20 small squares)</a:t>
            </a:r>
            <a:endParaRPr lang="ar-IQ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7574"/>
            <a:ext cx="7812360" cy="25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6" y="87474"/>
            <a:ext cx="9144000" cy="51435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FFFF00"/>
                </a:solidFill>
              </a:rPr>
              <a:t>Wave Forms</a:t>
            </a:r>
            <a:endParaRPr lang="en-US" sz="3600" b="1" u="sng" dirty="0">
              <a:solidFill>
                <a:srgbClr val="FFFF00"/>
              </a:solidFill>
            </a:endParaRPr>
          </a:p>
          <a:p>
            <a:pPr algn="l"/>
            <a:r>
              <a:rPr lang="en-US" sz="3600" dirty="0" smtClean="0"/>
              <a:t>P wave = atrial depolarization</a:t>
            </a:r>
          </a:p>
          <a:p>
            <a:pPr algn="l"/>
            <a:r>
              <a:rPr lang="en-US" sz="3600" dirty="0" smtClean="0"/>
              <a:t>QRS = ventricular depolarization </a:t>
            </a:r>
          </a:p>
          <a:p>
            <a:pPr algn="l"/>
            <a:r>
              <a:rPr lang="en-US" sz="3600" dirty="0" smtClean="0"/>
              <a:t>T wave = ventricular repolarization </a:t>
            </a:r>
            <a:endParaRPr lang="en-US" sz="3600" b="1" u="sng" dirty="0" smtClean="0"/>
          </a:p>
          <a:p>
            <a:pPr algn="l"/>
            <a:endParaRPr lang="ar-IQ" sz="3600" b="1" u="sng" dirty="0" smtClean="0"/>
          </a:p>
          <a:p>
            <a:pPr algn="l"/>
            <a:r>
              <a:rPr lang="en-US" sz="3600" b="1" u="sng" dirty="0" smtClean="0"/>
              <a:t>Interpreting </a:t>
            </a:r>
            <a:r>
              <a:rPr lang="en-US" sz="3600" b="1" u="sng" dirty="0"/>
              <a:t>the </a:t>
            </a:r>
            <a:r>
              <a:rPr lang="en-US" sz="3600" b="1" u="sng" dirty="0" smtClean="0"/>
              <a:t>ECG : </a:t>
            </a:r>
            <a:endParaRPr lang="en-US" sz="3600" b="1" u="sng" dirty="0"/>
          </a:p>
          <a:p>
            <a:pPr marL="45720" indent="0" algn="l">
              <a:buNone/>
            </a:pPr>
            <a:r>
              <a:rPr lang="en-US" sz="3600" dirty="0" smtClean="0"/>
              <a:t>1</a:t>
            </a:r>
            <a:r>
              <a:rPr lang="en-US" sz="3600" dirty="0"/>
              <a:t>. Calibration </a:t>
            </a:r>
          </a:p>
          <a:p>
            <a:pPr marL="45720" indent="0" algn="l">
              <a:buNone/>
            </a:pPr>
            <a:r>
              <a:rPr lang="en-US" sz="3600" dirty="0" smtClean="0"/>
              <a:t>2</a:t>
            </a:r>
            <a:r>
              <a:rPr lang="en-US" sz="3600" dirty="0"/>
              <a:t>. Rhythm </a:t>
            </a:r>
          </a:p>
          <a:p>
            <a:pPr marL="45720" indent="0" algn="l">
              <a:buNone/>
            </a:pPr>
            <a:r>
              <a:rPr lang="en-US" sz="3600" dirty="0"/>
              <a:t>3. </a:t>
            </a:r>
            <a:r>
              <a:rPr lang="en-US" sz="3600" dirty="0" smtClean="0"/>
              <a:t>Rate</a:t>
            </a:r>
          </a:p>
          <a:p>
            <a:pPr algn="l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8861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28" y="0"/>
            <a:ext cx="917222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36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229600" cy="184736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DEFINITION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ECG(electrocardiograph) </a:t>
            </a:r>
            <a:br>
              <a:rPr lang="en-US" b="1" dirty="0" smtClean="0"/>
            </a:b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3638"/>
            <a:ext cx="9144000" cy="3579862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 smtClean="0"/>
              <a:t>• ECG is define as " recording of electrical activity of heart on a graph paper.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" Or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• Graphical representation of electrical activity of heart.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05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7250"/>
          </a:xfrm>
        </p:spPr>
        <p:txBody>
          <a:bodyPr/>
          <a:lstStyle/>
          <a:p>
            <a:pPr algn="l"/>
            <a:r>
              <a:rPr lang="en-US" u="sng" dirty="0" smtClean="0"/>
              <a:t>1- calibration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3558"/>
            <a:ext cx="9144000" cy="4299942"/>
          </a:xfrm>
        </p:spPr>
        <p:txBody>
          <a:bodyPr/>
          <a:lstStyle/>
          <a:p>
            <a:pPr algn="l"/>
            <a:r>
              <a:rPr lang="en-US" dirty="0"/>
              <a:t>Check that your ECG is calibrated 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b="1" dirty="0"/>
              <a:t>Height: </a:t>
            </a:r>
          </a:p>
          <a:p>
            <a:pPr algn="l"/>
            <a:r>
              <a:rPr lang="en-US" dirty="0"/>
              <a:t> - It should be 10mm (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small squares </a:t>
            </a:r>
            <a:r>
              <a:rPr lang="en-US" dirty="0" smtClean="0"/>
              <a:t>) tall</a:t>
            </a:r>
            <a:r>
              <a:rPr lang="en-US" dirty="0"/>
              <a:t>. </a:t>
            </a:r>
          </a:p>
          <a:p>
            <a:pPr algn="l"/>
            <a:r>
              <a:rPr lang="en-US" b="1" dirty="0"/>
              <a:t>Paper speed :</a:t>
            </a:r>
          </a:p>
          <a:p>
            <a:pPr algn="l"/>
            <a:r>
              <a:rPr lang="en-US" dirty="0"/>
              <a:t> -25mm/s</a:t>
            </a:r>
          </a:p>
          <a:p>
            <a:pPr algn="l"/>
            <a:r>
              <a:rPr lang="en-US" dirty="0"/>
              <a:t> -25 mm (25 small squares / 5 large squares) equals one second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898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18355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7250"/>
          </a:xfrm>
        </p:spPr>
        <p:txBody>
          <a:bodyPr/>
          <a:lstStyle/>
          <a:p>
            <a:pPr algn="l"/>
            <a:r>
              <a:rPr lang="en-US" u="sng" dirty="0" smtClean="0"/>
              <a:t>2- Rhythm</a:t>
            </a:r>
            <a:endParaRPr lang="ar-IQ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7574"/>
            <a:ext cx="7488831" cy="3960440"/>
          </a:xfrm>
        </p:spPr>
      </p:pic>
    </p:spTree>
    <p:extLst>
      <p:ext uri="{BB962C8B-B14F-4D97-AF65-F5344CB8AC3E}">
        <p14:creationId xmlns:p14="http://schemas.microsoft.com/office/powerpoint/2010/main" val="10863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28550"/>
            <a:ext cx="8229600" cy="857250"/>
          </a:xfrm>
        </p:spPr>
        <p:txBody>
          <a:bodyPr/>
          <a:lstStyle/>
          <a:p>
            <a:pPr algn="l"/>
            <a:r>
              <a:rPr lang="en-US" u="sng" dirty="0"/>
              <a:t>3-Rate 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7564"/>
            <a:ext cx="9144000" cy="451596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There </a:t>
            </a:r>
            <a:r>
              <a:rPr lang="en-US" sz="1800" b="1" dirty="0"/>
              <a:t>are two way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endParaRPr lang="en-US" sz="1800" dirty="0"/>
          </a:p>
          <a:p>
            <a:pPr algn="l"/>
            <a:r>
              <a:rPr lang="en-US" sz="3200" dirty="0" smtClean="0"/>
              <a:t>1-If </a:t>
            </a:r>
            <a:r>
              <a:rPr lang="en-US" sz="3200" dirty="0"/>
              <a:t>the heart rhythm </a:t>
            </a:r>
            <a:r>
              <a:rPr lang="en-US" sz="3200" dirty="0" smtClean="0"/>
              <a:t>regular</a:t>
            </a:r>
          </a:p>
          <a:p>
            <a:pPr algn="l"/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</a:t>
            </a:r>
            <a:r>
              <a:rPr lang="en-US" dirty="0" smtClean="0"/>
              <a:t>300</a:t>
            </a:r>
            <a:endParaRPr lang="en-US" sz="1800" dirty="0" smtClean="0"/>
          </a:p>
          <a:p>
            <a:pPr algn="l"/>
            <a:r>
              <a:rPr lang="en-US" sz="1800" dirty="0" smtClean="0"/>
              <a:t>                             </a:t>
            </a:r>
            <a:r>
              <a:rPr lang="en-US" sz="2400" dirty="0" smtClean="0"/>
              <a:t>HR= </a:t>
            </a:r>
            <a:r>
              <a:rPr lang="en-US" sz="1800" dirty="0" smtClean="0"/>
              <a:t>________________________________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Nub. Large sqr. Between R and R</a:t>
            </a:r>
          </a:p>
          <a:p>
            <a:pPr marL="0" indent="0" algn="l">
              <a:buNone/>
            </a:pPr>
            <a:r>
              <a:rPr lang="en-US" sz="1800" dirty="0" smtClean="0"/>
              <a:t> </a:t>
            </a:r>
          </a:p>
          <a:p>
            <a:pPr algn="l"/>
            <a:r>
              <a:rPr lang="en-US" sz="3200" dirty="0" smtClean="0"/>
              <a:t>2-If </a:t>
            </a:r>
            <a:r>
              <a:rPr lang="en-US" sz="3200" dirty="0"/>
              <a:t>the heart rhythm </a:t>
            </a:r>
            <a:r>
              <a:rPr lang="en-US" sz="3200" dirty="0" smtClean="0"/>
              <a:t>irregular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2400" dirty="0"/>
              <a:t>-</a:t>
            </a:r>
            <a:r>
              <a:rPr lang="en-US" sz="2400" dirty="0" smtClean="0"/>
              <a:t> Number </a:t>
            </a:r>
            <a:r>
              <a:rPr lang="en-US" sz="2400" dirty="0"/>
              <a:t>of R inside </a:t>
            </a:r>
            <a:r>
              <a:rPr lang="en-US" sz="2400" b="1" dirty="0">
                <a:solidFill>
                  <a:srgbClr val="FF0000"/>
                </a:solidFill>
              </a:rPr>
              <a:t>30</a:t>
            </a:r>
            <a:r>
              <a:rPr lang="en-US" sz="2400" dirty="0"/>
              <a:t> </a:t>
            </a:r>
            <a:r>
              <a:rPr lang="en-US" sz="2400" dirty="0" smtClean="0"/>
              <a:t>large squares </a:t>
            </a:r>
            <a:r>
              <a:rPr lang="en-US" sz="2400" dirty="0"/>
              <a:t>and multiply the number R by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l"/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8539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28094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589"/>
            <a:ext cx="9144000" cy="2398160"/>
          </a:xfrm>
        </p:spPr>
      </p:pic>
    </p:spTree>
    <p:extLst>
      <p:ext uri="{BB962C8B-B14F-4D97-AF65-F5344CB8AC3E}">
        <p14:creationId xmlns:p14="http://schemas.microsoft.com/office/powerpoint/2010/main" val="5692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 wave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1" y="627534"/>
            <a:ext cx="9144000" cy="4353948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• P </a:t>
            </a:r>
            <a:r>
              <a:rPr lang="en-US" sz="2000" dirty="0" smtClean="0"/>
              <a:t>wave </a:t>
            </a:r>
            <a:r>
              <a:rPr lang="en-US" sz="2000" dirty="0"/>
              <a:t>shows atrial depolarization.. </a:t>
            </a:r>
          </a:p>
          <a:p>
            <a:pPr algn="l"/>
            <a:r>
              <a:rPr lang="en-US" sz="2000" b="1" dirty="0" smtClean="0"/>
              <a:t>- Height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P </a:t>
            </a:r>
            <a:r>
              <a:rPr lang="en-US" sz="2000" dirty="0"/>
              <a:t>wave Height less than 0.08s(2 small squares</a:t>
            </a:r>
            <a:r>
              <a:rPr lang="en-US" sz="2000" dirty="0" smtClean="0"/>
              <a:t>)</a:t>
            </a:r>
          </a:p>
          <a:p>
            <a:pPr marL="0" indent="0" algn="l">
              <a:buNone/>
            </a:pPr>
            <a:endParaRPr lang="en-US" sz="2000" dirty="0"/>
          </a:p>
          <a:p>
            <a:pPr algn="l"/>
            <a:r>
              <a:rPr lang="en-US" sz="2000" dirty="0" smtClean="0"/>
              <a:t>- </a:t>
            </a:r>
            <a:r>
              <a:rPr lang="en-US" sz="2000" b="1" dirty="0" smtClean="0"/>
              <a:t>Length </a:t>
            </a:r>
            <a:endParaRPr lang="en-US" sz="2000" dirty="0"/>
          </a:p>
          <a:p>
            <a:pPr algn="l"/>
            <a:r>
              <a:rPr lang="en-US" sz="2000" dirty="0"/>
              <a:t>P wave Length less than 0.12s(3 small squares)</a:t>
            </a:r>
            <a:endParaRPr lang="en-US" sz="2000" dirty="0" smtClean="0"/>
          </a:p>
          <a:p>
            <a:pPr algn="l"/>
            <a:r>
              <a:rPr lang="en-US" sz="2000" dirty="0" smtClean="0"/>
              <a:t>• </a:t>
            </a:r>
            <a:r>
              <a:rPr lang="en-US" sz="2000" dirty="0"/>
              <a:t>Presence of </a:t>
            </a:r>
            <a:r>
              <a:rPr lang="en-US" sz="2000" dirty="0" smtClean="0"/>
              <a:t>P </a:t>
            </a:r>
            <a:r>
              <a:rPr lang="en-US" sz="2000" dirty="0"/>
              <a:t>waves in ECG strip shows the sinus rhythm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pPr algn="l"/>
            <a:endParaRPr lang="ar-IQ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9" y="3726980"/>
            <a:ext cx="6372200" cy="141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" y="22144"/>
            <a:ext cx="9111885" cy="51418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600" b="1" dirty="0"/>
              <a:t>Height </a:t>
            </a:r>
            <a:endParaRPr lang="en-US" b="1" dirty="0"/>
          </a:p>
          <a:p>
            <a:pPr algn="l"/>
            <a:endParaRPr lang="en-US" dirty="0"/>
          </a:p>
          <a:p>
            <a:pPr algn="l"/>
            <a:r>
              <a:rPr lang="en-US" dirty="0"/>
              <a:t>-A tall P wave (over 2 small squares) can be </a:t>
            </a:r>
            <a:r>
              <a:rPr lang="en-US" dirty="0" smtClean="0"/>
              <a:t>called  </a:t>
            </a:r>
            <a:r>
              <a:rPr lang="en-US" b="1" dirty="0" smtClean="0"/>
              <a:t>P </a:t>
            </a:r>
            <a:r>
              <a:rPr lang="en-US" b="1" dirty="0"/>
              <a:t>pulmonale </a:t>
            </a:r>
          </a:p>
          <a:p>
            <a:pPr algn="l"/>
            <a:r>
              <a:rPr lang="en-US" dirty="0"/>
              <a:t>-Occurs due to </a:t>
            </a:r>
            <a:r>
              <a:rPr lang="en-US" b="1" dirty="0"/>
              <a:t>R atrial hypertrophy </a:t>
            </a:r>
          </a:p>
          <a:p>
            <a:pPr algn="l"/>
            <a:r>
              <a:rPr lang="en-US" sz="3600" dirty="0"/>
              <a:t>-Causes include: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- pulmonary </a:t>
            </a:r>
            <a:r>
              <a:rPr lang="en-US" dirty="0"/>
              <a:t>hypertension </a:t>
            </a:r>
            <a:endParaRPr lang="en-US" dirty="0" smtClean="0"/>
          </a:p>
          <a:p>
            <a:pPr algn="l"/>
            <a:r>
              <a:rPr lang="en-US" dirty="0" smtClean="0"/>
              <a:t>                        - pulmonary </a:t>
            </a:r>
            <a:r>
              <a:rPr lang="en-US" dirty="0"/>
              <a:t>stenosis </a:t>
            </a:r>
          </a:p>
          <a:p>
            <a:pPr algn="l"/>
            <a:r>
              <a:rPr lang="en-US" dirty="0" smtClean="0"/>
              <a:t>                        - tricuspid </a:t>
            </a:r>
            <a:r>
              <a:rPr lang="en-US" dirty="0"/>
              <a:t>stenosis</a:t>
            </a:r>
          </a:p>
          <a:p>
            <a:pPr algn="l"/>
            <a:endParaRPr lang="en-US" dirty="0"/>
          </a:p>
          <a:p>
            <a:pPr algn="l"/>
            <a:r>
              <a:rPr lang="en-US" sz="3600" b="1" dirty="0"/>
              <a:t>Length </a:t>
            </a:r>
            <a:endParaRPr lang="en-US" b="1" dirty="0"/>
          </a:p>
          <a:p>
            <a:pPr algn="l"/>
            <a:endParaRPr lang="en-US" dirty="0"/>
          </a:p>
          <a:p>
            <a:pPr algn="l"/>
            <a:r>
              <a:rPr lang="en-US" dirty="0"/>
              <a:t>P wave with a length &gt;0.12 seconds (3 small squares) and a bifid shape is called </a:t>
            </a:r>
            <a:r>
              <a:rPr lang="en-US" b="1" dirty="0"/>
              <a:t>P mitrale </a:t>
            </a:r>
          </a:p>
          <a:p>
            <a:pPr algn="l"/>
            <a:r>
              <a:rPr lang="en-US" dirty="0"/>
              <a:t>- It is caused by </a:t>
            </a:r>
            <a:r>
              <a:rPr lang="en-US" b="1" dirty="0"/>
              <a:t>left atrial hypertrophy</a:t>
            </a:r>
            <a:r>
              <a:rPr lang="en-US" dirty="0"/>
              <a:t>. </a:t>
            </a:r>
          </a:p>
          <a:p>
            <a:pPr algn="l"/>
            <a:r>
              <a:rPr lang="en-US" sz="3600" dirty="0"/>
              <a:t>Causes include: </a:t>
            </a:r>
          </a:p>
          <a:p>
            <a:pPr algn="l"/>
            <a:r>
              <a:rPr lang="en-US" dirty="0" smtClean="0"/>
              <a:t>                        1-Mitral </a:t>
            </a:r>
            <a:r>
              <a:rPr lang="en-US" dirty="0"/>
              <a:t>valve disease </a:t>
            </a:r>
          </a:p>
          <a:p>
            <a:pPr algn="l"/>
            <a:r>
              <a:rPr lang="en-US" dirty="0" smtClean="0"/>
              <a:t>                        2-LVH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03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3843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3554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PR-interval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1540"/>
            <a:ext cx="9144000" cy="4461960"/>
          </a:xfrm>
        </p:spPr>
        <p:txBody>
          <a:bodyPr/>
          <a:lstStyle/>
          <a:p>
            <a:pPr algn="l"/>
            <a:r>
              <a:rPr lang="en-US" dirty="0"/>
              <a:t>-the PR interval is measured between the start of the P wave to the start of the QRS start.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-A normal PR interval is between </a:t>
            </a:r>
            <a:r>
              <a:rPr lang="en-US" dirty="0">
                <a:solidFill>
                  <a:srgbClr val="FF0000"/>
                </a:solidFill>
              </a:rPr>
              <a:t>0.12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>
                <a:solidFill>
                  <a:srgbClr val="FF0000"/>
                </a:solidFill>
              </a:rPr>
              <a:t>0.20</a:t>
            </a:r>
            <a:r>
              <a:rPr lang="en-US" dirty="0"/>
              <a:t> seconds ( </a:t>
            </a:r>
            <a:r>
              <a:rPr lang="en-US" dirty="0">
                <a:solidFill>
                  <a:srgbClr val="FF0000"/>
                </a:solidFill>
              </a:rPr>
              <a:t>3 -5 small squares</a:t>
            </a:r>
            <a:r>
              <a:rPr lang="en-US" dirty="0" smtClean="0"/>
              <a:t>).</a:t>
            </a:r>
          </a:p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95575"/>
            <a:ext cx="3826628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8" y="0"/>
            <a:ext cx="7315200" cy="865573"/>
          </a:xfrm>
        </p:spPr>
        <p:txBody>
          <a:bodyPr/>
          <a:lstStyle/>
          <a:p>
            <a:r>
              <a:rPr lang="en-US" dirty="0"/>
              <a:t>Overview 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987574"/>
            <a:ext cx="4373056" cy="3765020"/>
          </a:xfrm>
        </p:spPr>
        <p:txBody>
          <a:bodyPr/>
          <a:lstStyle/>
          <a:p>
            <a:r>
              <a:rPr lang="en-US" dirty="0"/>
              <a:t>GRIP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Greet</a:t>
            </a:r>
            <a:r>
              <a:rPr lang="en-US" dirty="0"/>
              <a:t>, rapport, introduce,  identify, privacy, explain  procedure, permission</a:t>
            </a:r>
          </a:p>
          <a:p>
            <a:r>
              <a:rPr lang="en-US" dirty="0"/>
              <a:t>Lay patient down</a:t>
            </a:r>
          </a:p>
          <a:p>
            <a:r>
              <a:rPr lang="en-US" dirty="0"/>
              <a:t>Expose chest, wrists,  ankles</a:t>
            </a:r>
          </a:p>
          <a:p>
            <a:r>
              <a:rPr lang="en-US" dirty="0"/>
              <a:t>Clean electrode sites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May need to shave</a:t>
            </a:r>
          </a:p>
          <a:p>
            <a:r>
              <a:rPr lang="en-US" dirty="0"/>
              <a:t>Apply electrodes</a:t>
            </a:r>
          </a:p>
          <a:p>
            <a:r>
              <a:rPr lang="en-US" dirty="0"/>
              <a:t>Attach wires correctly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0" y="987574"/>
            <a:ext cx="4104456" cy="3960439"/>
          </a:xfrm>
        </p:spPr>
        <p:txBody>
          <a:bodyPr/>
          <a:lstStyle/>
          <a:p>
            <a:r>
              <a:rPr lang="en-US" dirty="0"/>
              <a:t>Turn on machine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Calibrate to 10mm/mV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Rate at 25mm/s</a:t>
            </a:r>
          </a:p>
          <a:p>
            <a:r>
              <a:rPr lang="en-US" dirty="0"/>
              <a:t>Record and print</a:t>
            </a:r>
          </a:p>
          <a:p>
            <a:r>
              <a:rPr lang="en-US" dirty="0"/>
              <a:t>Label the tracing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Name, </a:t>
            </a:r>
            <a:r>
              <a:rPr lang="en-US" dirty="0" err="1"/>
              <a:t>DoB</a:t>
            </a:r>
            <a:r>
              <a:rPr lang="en-US" dirty="0"/>
              <a:t>, hospital  number, date and  time, reason for  recording</a:t>
            </a:r>
          </a:p>
          <a:p>
            <a:r>
              <a:rPr lang="en-US" dirty="0"/>
              <a:t>Disconnect if  adequate and remove  electrodes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QRS complex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9552"/>
            <a:ext cx="9144000" cy="435394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width of the QRS complex should be less than </a:t>
            </a:r>
            <a:endParaRPr lang="ar-IQ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0.12 </a:t>
            </a:r>
            <a:r>
              <a:rPr lang="en-US" dirty="0"/>
              <a:t>seconds (</a:t>
            </a:r>
            <a:r>
              <a:rPr lang="en-US" dirty="0">
                <a:solidFill>
                  <a:srgbClr val="FF0000"/>
                </a:solidFill>
              </a:rPr>
              <a:t>3 small squares</a:t>
            </a:r>
            <a:r>
              <a:rPr lang="en-US" dirty="0" smtClean="0"/>
              <a:t>)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IQ" sz="4800" dirty="0" smtClean="0"/>
          </a:p>
          <a:p>
            <a:pPr algn="ctr"/>
            <a:endParaRPr lang="en-US" dirty="0"/>
          </a:p>
          <a:p>
            <a:pPr algn="l"/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23678"/>
            <a:ext cx="6264696" cy="321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627534"/>
          </a:xfrm>
        </p:spPr>
        <p:txBody>
          <a:bodyPr>
            <a:noAutofit/>
          </a:bodyPr>
          <a:lstStyle/>
          <a:p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>The </a:t>
            </a:r>
            <a:r>
              <a:rPr lang="en-US" sz="2800" u="sng" dirty="0"/>
              <a:t>ST </a:t>
            </a:r>
            <a:r>
              <a:rPr lang="en-US" sz="2800" u="sng" dirty="0" smtClean="0"/>
              <a:t>segment</a:t>
            </a:r>
            <a:endParaRPr lang="ar-IQ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5516"/>
            <a:ext cx="9144000" cy="467798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Normal ST segment should sit on the </a:t>
            </a:r>
            <a:r>
              <a:rPr lang="en-US" sz="2400" dirty="0" smtClean="0">
                <a:solidFill>
                  <a:srgbClr val="FFFF00"/>
                </a:solidFill>
              </a:rPr>
              <a:t>isoelectric line</a:t>
            </a:r>
          </a:p>
          <a:p>
            <a:pPr algn="l"/>
            <a:r>
              <a:rPr lang="en-US" dirty="0" smtClean="0"/>
              <a:t>Planar </a:t>
            </a:r>
            <a:r>
              <a:rPr lang="en-US" dirty="0"/>
              <a:t>ST elevation can represent an  </a:t>
            </a:r>
            <a:r>
              <a:rPr lang="en-US" b="1" dirty="0"/>
              <a:t>MI            </a:t>
            </a:r>
            <a:endParaRPr lang="en-US" sz="1600" b="1" dirty="0"/>
          </a:p>
          <a:p>
            <a:pPr algn="l"/>
            <a:r>
              <a:rPr lang="en-US" dirty="0" smtClean="0"/>
              <a:t>Planar </a:t>
            </a:r>
            <a:r>
              <a:rPr lang="en-US" dirty="0"/>
              <a:t>ST depression can represent  </a:t>
            </a:r>
            <a:r>
              <a:rPr lang="en-US" b="1" dirty="0" smtClean="0"/>
              <a:t>ischemia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1670"/>
            <a:ext cx="9144000" cy="1530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1840"/>
            <a:ext cx="9144000" cy="176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12976"/>
            <a:ext cx="8229600" cy="4507148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- causes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elevation </a:t>
            </a:r>
            <a:r>
              <a:rPr lang="en-US" sz="2800" dirty="0"/>
              <a:t>include acute MI (e.g. </a:t>
            </a:r>
            <a:r>
              <a:rPr lang="en-US" sz="2800" u="sng" dirty="0"/>
              <a:t>anterior</a:t>
            </a:r>
            <a:r>
              <a:rPr lang="en-US" sz="2800" dirty="0"/>
              <a:t>, </a:t>
            </a:r>
            <a:r>
              <a:rPr lang="en-US" sz="2800" u="sng" dirty="0"/>
              <a:t>inferior</a:t>
            </a:r>
            <a:r>
              <a:rPr lang="en-US" sz="2800" dirty="0"/>
              <a:t>), </a:t>
            </a:r>
            <a:r>
              <a:rPr lang="en-US" sz="2800" u="sng" dirty="0"/>
              <a:t>left bundle branch block</a:t>
            </a:r>
            <a:r>
              <a:rPr lang="en-US" sz="2800" dirty="0"/>
              <a:t>, normal variants (e.g. athletic heart, Edeiken pattern, high-take off), acute </a:t>
            </a:r>
            <a:r>
              <a:rPr lang="en-US" sz="2800" dirty="0" smtClean="0"/>
              <a:t>pericarditis                                                                </a:t>
            </a:r>
            <a:endParaRPr lang="en-US" sz="2800" dirty="0"/>
          </a:p>
          <a:p>
            <a:pPr algn="just"/>
            <a:endParaRPr lang="en-US" dirty="0"/>
          </a:p>
          <a:p>
            <a:pPr algn="just"/>
            <a:r>
              <a:rPr lang="en-US" sz="2800" dirty="0" smtClean="0"/>
              <a:t>- causes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depression</a:t>
            </a:r>
            <a:r>
              <a:rPr lang="en-US" sz="2800" dirty="0"/>
              <a:t> include myocardial ischemia, digoxin effect, ventricular hypertrophy, acute </a:t>
            </a:r>
            <a:r>
              <a:rPr lang="en-US" sz="2800" dirty="0" smtClean="0"/>
              <a:t>posterior MI</a:t>
            </a:r>
            <a:r>
              <a:rPr lang="en-US" sz="2800" dirty="0"/>
              <a:t>, pulmonary embolus, left bundle branch </a:t>
            </a:r>
            <a:r>
              <a:rPr lang="en-US" sz="2800" dirty="0" smtClean="0"/>
              <a:t>block                    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6083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955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 wave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3558"/>
            <a:ext cx="9144000" cy="429994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- </a:t>
            </a:r>
            <a:r>
              <a:rPr lang="en-US" sz="2400" dirty="0" smtClean="0"/>
              <a:t>No </a:t>
            </a:r>
            <a:r>
              <a:rPr lang="en-US" sz="2400" dirty="0"/>
              <a:t>definite rule for </a:t>
            </a:r>
            <a:r>
              <a:rPr lang="en-US" sz="2400" dirty="0" smtClean="0"/>
              <a:t>height  </a:t>
            </a:r>
            <a:r>
              <a:rPr lang="en-US" sz="2400" dirty="0" smtClean="0">
                <a:solidFill>
                  <a:srgbClr val="FF0000"/>
                </a:solidFill>
              </a:rPr>
              <a:t>T </a:t>
            </a:r>
            <a:r>
              <a:rPr lang="en-US" sz="2400" dirty="0">
                <a:solidFill>
                  <a:srgbClr val="FF0000"/>
                </a:solidFill>
              </a:rPr>
              <a:t>wave </a:t>
            </a:r>
          </a:p>
          <a:p>
            <a:pPr algn="l"/>
            <a:r>
              <a:rPr lang="en-US" sz="2400" dirty="0" smtClean="0"/>
              <a:t>- generally </a:t>
            </a:r>
            <a:r>
              <a:rPr lang="en-US" sz="2400" dirty="0"/>
              <a:t>shouldn't be taller than half the size of the preceding </a:t>
            </a:r>
            <a:r>
              <a:rPr lang="en-US" sz="2400" dirty="0" smtClean="0"/>
              <a:t>QRS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l">
              <a:buNone/>
            </a:pP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-</a:t>
            </a:r>
            <a:r>
              <a:rPr lang="en-US" sz="2400" dirty="0" smtClean="0"/>
              <a:t>If the T wave is more taller than half the size of preceding </a:t>
            </a:r>
            <a:endParaRPr lang="ar-IQ" sz="2400" dirty="0" smtClean="0"/>
          </a:p>
          <a:p>
            <a:pPr marL="0" indent="0" algn="l">
              <a:buNone/>
            </a:pPr>
            <a:r>
              <a:rPr lang="en-US" sz="2400" dirty="0" smtClean="0"/>
              <a:t>QRS it may indicate </a:t>
            </a:r>
            <a:r>
              <a:rPr lang="en-US" sz="2400" b="1" dirty="0" smtClean="0">
                <a:solidFill>
                  <a:srgbClr val="FF0000"/>
                </a:solidFill>
              </a:rPr>
              <a:t>Hyperkalemia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endParaRPr lang="en-US" sz="2800" dirty="0" smtClean="0"/>
          </a:p>
          <a:p>
            <a:pPr algn="l"/>
            <a:r>
              <a:rPr lang="en-US" sz="2800" dirty="0" smtClean="0"/>
              <a:t>-</a:t>
            </a:r>
            <a:r>
              <a:rPr lang="en-US" sz="2800" dirty="0"/>
              <a:t>If the T wave is flat, it may indicate </a:t>
            </a:r>
            <a:r>
              <a:rPr lang="en-US" sz="2800" b="1" dirty="0"/>
              <a:t>H</a:t>
            </a:r>
            <a:r>
              <a:rPr lang="en-US" sz="2800" b="1" dirty="0" smtClean="0"/>
              <a:t>ypokalemia</a:t>
            </a:r>
            <a:r>
              <a:rPr lang="en-US" sz="2800" dirty="0" smtClean="0"/>
              <a:t> </a:t>
            </a:r>
            <a:endParaRPr lang="en-US" sz="2800" dirty="0"/>
          </a:p>
          <a:p>
            <a:pPr algn="l"/>
            <a:r>
              <a:rPr lang="en-US" sz="2800" dirty="0" smtClean="0"/>
              <a:t> -</a:t>
            </a:r>
            <a:r>
              <a:rPr lang="en-US" sz="2800" dirty="0"/>
              <a:t>If the T wave is inverted it may indicate </a:t>
            </a:r>
            <a:r>
              <a:rPr lang="en-US" sz="2800" b="1" dirty="0"/>
              <a:t>ischemia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9516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12370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31477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1470"/>
            <a:ext cx="7315200" cy="865573"/>
          </a:xfrm>
        </p:spPr>
        <p:txBody>
          <a:bodyPr/>
          <a:lstStyle/>
          <a:p>
            <a:r>
              <a:rPr lang="en-US" b="1" dirty="0" smtClean="0"/>
              <a:t>Significance of ECG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97" y="987574"/>
            <a:ext cx="9144000" cy="39433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• ECG gives information about rate and rhythm of the heart.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• The physical orientation of heart i.e. axis,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• Its a diagnostic tool for various heart conditions like hypertrophies, ischemia, infarction , arrhythmias conduction problems and pace maker activity.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• ECG does not provide information about mechanical activity.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99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"/>
            <a:ext cx="7315200" cy="865573"/>
          </a:xfrm>
        </p:spPr>
        <p:txBody>
          <a:bodyPr/>
          <a:lstStyle/>
          <a:p>
            <a:r>
              <a:rPr lang="en-US" b="1" dirty="0"/>
              <a:t>Electrophysiology 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" y="1059582"/>
            <a:ext cx="9144000" cy="402991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- Pacemaker </a:t>
            </a:r>
            <a:r>
              <a:rPr lang="en-US" dirty="0"/>
              <a:t>= Sinoatrial node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 Impulse </a:t>
            </a:r>
            <a:r>
              <a:rPr lang="en-US" dirty="0"/>
              <a:t>travels across atria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 Reaches </a:t>
            </a:r>
            <a:r>
              <a:rPr lang="en-US" dirty="0"/>
              <a:t>AV node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 Transmitted along interventricular </a:t>
            </a:r>
            <a:r>
              <a:rPr lang="en-US" dirty="0"/>
              <a:t>septum in Bundle of His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 Bundle </a:t>
            </a:r>
            <a:r>
              <a:rPr lang="en-US" dirty="0"/>
              <a:t>splits in two (right and left branches)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 Purkinje fibers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59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5143500"/>
          </a:xfrm>
        </p:spPr>
      </p:pic>
    </p:spTree>
    <p:extLst>
      <p:ext uri="{BB962C8B-B14F-4D97-AF65-F5344CB8AC3E}">
        <p14:creationId xmlns:p14="http://schemas.microsoft.com/office/powerpoint/2010/main" val="11820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9" y="0"/>
            <a:ext cx="7315200" cy="865573"/>
          </a:xfrm>
        </p:spPr>
        <p:txBody>
          <a:bodyPr/>
          <a:lstStyle/>
          <a:p>
            <a:r>
              <a:rPr lang="en-US" dirty="0" smtClean="0"/>
              <a:t>ECG Paper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1590"/>
            <a:ext cx="9144000" cy="39433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• This is long role of paper ,composed of small squares.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• One square is 1mm wide and 1 mm high. 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• On ECG paper there are thick lines, between two thick lines (large square) there are 5 small squares. 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• The speed of ECG machine is 25 mm per second.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5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013"/>
            <a:ext cx="9143999" cy="5056025"/>
          </a:xfrm>
        </p:spPr>
      </p:pic>
    </p:spTree>
    <p:extLst>
      <p:ext uri="{BB962C8B-B14F-4D97-AF65-F5344CB8AC3E}">
        <p14:creationId xmlns:p14="http://schemas.microsoft.com/office/powerpoint/2010/main" val="340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/>
          <a:lstStyle/>
          <a:p>
            <a:r>
              <a:rPr lang="en-US" dirty="0" smtClean="0"/>
              <a:t>ECG Paper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1570"/>
            <a:ext cx="9144000" cy="4191930"/>
          </a:xfrm>
        </p:spPr>
        <p:txBody>
          <a:bodyPr/>
          <a:lstStyle/>
          <a:p>
            <a:pPr algn="l"/>
            <a:r>
              <a:rPr lang="en-US" dirty="0" smtClean="0"/>
              <a:t>• The time internal of each small square can be calculated as </a:t>
            </a:r>
          </a:p>
          <a:p>
            <a:pPr algn="l"/>
            <a:r>
              <a:rPr lang="en-US" b="1" dirty="0" smtClean="0"/>
              <a:t>25 small sqrs </a:t>
            </a:r>
            <a:r>
              <a:rPr lang="en-US" dirty="0" smtClean="0"/>
              <a:t>are equal to </a:t>
            </a:r>
            <a:r>
              <a:rPr lang="en-US" dirty="0" smtClean="0">
                <a:solidFill>
                  <a:srgbClr val="FF0000"/>
                </a:solidFill>
              </a:rPr>
              <a:t>1 second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b="1" dirty="0" smtClean="0"/>
              <a:t>1 small sqr </a:t>
            </a:r>
            <a:r>
              <a:rPr lang="en-US" dirty="0" smtClean="0"/>
              <a:t>is equal to </a:t>
            </a:r>
            <a:r>
              <a:rPr lang="en-US" dirty="0" smtClean="0">
                <a:solidFill>
                  <a:srgbClr val="FF0000"/>
                </a:solidFill>
              </a:rPr>
              <a:t>1/25 second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i.e 0.04 seconds.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09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1777</TotalTime>
  <Words>976</Words>
  <Application>Microsoft Office PowerPoint</Application>
  <PresentationFormat>On-screen Show (16:9)</PresentationFormat>
  <Paragraphs>177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Perspective</vt:lpstr>
      <vt:lpstr>ECG Diagnosis and using Electro Cardio Graphy </vt:lpstr>
      <vt:lpstr>         DEFINITION ECG(electrocardiograph)  </vt:lpstr>
      <vt:lpstr>Overview of procedure</vt:lpstr>
      <vt:lpstr>Significance of ECG</vt:lpstr>
      <vt:lpstr>Electrophysiology </vt:lpstr>
      <vt:lpstr>PowerPoint Presentation</vt:lpstr>
      <vt:lpstr>ECG Paper</vt:lpstr>
      <vt:lpstr>PowerPoint Presentation</vt:lpstr>
      <vt:lpstr>ECG Paper</vt:lpstr>
      <vt:lpstr>ECG Paper</vt:lpstr>
      <vt:lpstr>ECG Leads</vt:lpstr>
      <vt:lpstr>PowerPoint Presentation</vt:lpstr>
      <vt:lpstr>Leads and what they tell you</vt:lpstr>
      <vt:lpstr>                                          Leads and what they tell you</vt:lpstr>
      <vt:lpstr>PowerPoint Presentation</vt:lpstr>
      <vt:lpstr>PowerPoint Presentation</vt:lpstr>
      <vt:lpstr>What do the components represent?</vt:lpstr>
      <vt:lpstr>PowerPoint Presentation</vt:lpstr>
      <vt:lpstr>PowerPoint Presentation</vt:lpstr>
      <vt:lpstr>1- calibration</vt:lpstr>
      <vt:lpstr>PowerPoint Presentation</vt:lpstr>
      <vt:lpstr>2- Rhythm</vt:lpstr>
      <vt:lpstr>3-Rate </vt:lpstr>
      <vt:lpstr>PowerPoint Presentation</vt:lpstr>
      <vt:lpstr>PowerPoint Presentation</vt:lpstr>
      <vt:lpstr>P wave</vt:lpstr>
      <vt:lpstr>PowerPoint Presentation</vt:lpstr>
      <vt:lpstr>PowerPoint Presentation</vt:lpstr>
      <vt:lpstr>PR-interval</vt:lpstr>
      <vt:lpstr>QRS complex</vt:lpstr>
      <vt:lpstr>      The ST segment</vt:lpstr>
      <vt:lpstr>PowerPoint Presentation</vt:lpstr>
      <vt:lpstr>T wave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Diagnosis and using</dc:title>
  <dc:creator>دوت نت</dc:creator>
  <cp:lastModifiedBy>Maher</cp:lastModifiedBy>
  <cp:revision>72</cp:revision>
  <dcterms:created xsi:type="dcterms:W3CDTF">2021-05-21T04:58:36Z</dcterms:created>
  <dcterms:modified xsi:type="dcterms:W3CDTF">2022-04-24T21:10:32Z</dcterms:modified>
</cp:coreProperties>
</file>